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6.xml"/><Relationship Id="rId75" Type="http://schemas.openxmlformats.org/officeDocument/2006/relationships/font" Target="fonts/Lato-boldItalic.fntdata"/><Relationship Id="rId30" Type="http://schemas.openxmlformats.org/officeDocument/2006/relationships/slide" Target="slides/slide25.xml"/><Relationship Id="rId74" Type="http://schemas.openxmlformats.org/officeDocument/2006/relationships/font" Target="fonts/Lat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italic.fntdata"/><Relationship Id="rId21" Type="http://schemas.openxmlformats.org/officeDocument/2006/relationships/slide" Target="slides/slide16.xml"/><Relationship Id="rId65" Type="http://schemas.openxmlformats.org/officeDocument/2006/relationships/font" Target="fonts/Raleway-bold.fntdata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7994833d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7994833d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fcf014295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fcf014295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fcf014295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fcf014295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7994833d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7994833d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7994833d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7994833d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799b2a2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799b2a2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799b2a2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799b2a2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799b2a2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799b2a2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799b2a2f1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799b2a2f1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799b2a2f1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799b2a2f1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799b2a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799b2a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6de8843054bb8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56de8843054bb8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799b2a2f1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799b2a2f1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799b2a2f1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799b2a2f1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56de8843054bb8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56de8843054bb8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99b2a2f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799b2a2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799b2a2f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799b2a2f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799b2a2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799b2a2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56de8843054bb8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56de8843054bb8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f653fe7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f653fe7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f653fe7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f653fe7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96f5f3e8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96f5f3e8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f653fe7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f653fe7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92439a93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92439a93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f653fe7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ff653fe7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f653fe7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f653fe7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f653fe7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f653fe7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f653fe7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f653fe7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f653fe7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ff653fe7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f653fe7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ff653fe7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799b2a2f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8799b2a2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799b2a2f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799b2a2f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799b2a2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799b2a2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799b2a2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799b2a2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97491f5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97491f5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97491f5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897491f5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97491f5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97491f5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97491f5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97491f5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97491f5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97491f5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97491f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97491f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92439a93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92439a93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799b2a2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799b2a2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7994833d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87994833d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fcf0142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fcf0142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440f59f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440f59f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440f59f5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440f59f5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a440f59f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a440f59f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799b2a2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799b2a2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440f59f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440f59f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440f59f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440f59f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a440f59f5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a440f59f5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440f59f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a440f59f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799b2a2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799b2a2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fcf0142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fcf0142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fcf0142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fcf0142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fcf0142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fcf0142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7994833d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7994833d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log.roboflow.com/what-is-r-cnn/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onathan-hui.medium.com/ssd-object-detection-single-shot-multibox-detector-for-real-time-processing-9bd8deac0e06" TargetMode="External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emanticscholar.org/paper/Robust-Object-Detection-and-Tracking-Using-Sift-Yakkali-Nara/b4210c1948847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dium.com/@deepanshut041/introduction-to-surf-speeded-up-robust-features-c7396d6e7c4e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behance.net/gallery/6121361/KLT-Tracking/modules/47710091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researchgate.net/figure/Architecture-of-the-Deep-SORT-algorithm-for-tracking-detected-apples-Architecture-of_fig2_369884480" TargetMode="External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link.springer.com/article/10.1007/s11042-023-14519-6" TargetMode="External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researchgate.net/figure/YOLO-model-detection_fig1_340541009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edium.com/@clemkoa/deep-learning-object-detection-on-dental-x-rays-8211e48e520b" TargetMode="External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mdpi.com/1424-8220/18/12/4290" TargetMode="External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vinton.com/en/ai-object-detection/" TargetMode="External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crome.net/post/ai-robotics-case-open-source-ai-object-tracking-with-smd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people.math.sc.edu/Burkardt/data/tif/tif.html" TargetMode="External"/><Relationship Id="rId4" Type="http://schemas.openxmlformats.org/officeDocument/2006/relationships/hyperlink" Target="https://people.math.sc.edu/Burkardt/data/tif/tif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Using Computer Vision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Application-Specific Datasets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9450" y="1921550"/>
            <a:ext cx="76887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Vehicles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KITTI 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stereo images, laser scans, GPS, IMU data.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Covers tasks such as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 tracking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depth perception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Widely used for benchmarking autonomous driving models.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DAIMLER 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Focuses on pedestrian detection for driving assistance systems.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01" y="3799149"/>
            <a:ext cx="3016899" cy="9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3606316"/>
            <a:ext cx="3016900" cy="129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1101288" y="4777750"/>
            <a:ext cx="1957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KITTI Dataset Sample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209688" y="4843100"/>
            <a:ext cx="1957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00"/>
              <a:t>DAIMLER 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Dataset Sample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Application-Specific Datasets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729450" y="1921550"/>
            <a:ext cx="76887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HumanEVA 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multi-view human motion tracking for pose estimation.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synchronized motion capture data, useful for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biomechanics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diagnosis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00" y="3083125"/>
            <a:ext cx="2919676" cy="17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00" y="3083125"/>
            <a:ext cx="2467625" cy="17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729450" y="1318650"/>
            <a:ext cx="828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Single-Object</a:t>
            </a:r>
            <a:r>
              <a:rPr lang="en"/>
              <a:t> Tracking </a:t>
            </a:r>
            <a:r>
              <a:rPr lang="en"/>
              <a:t>vs Multiple-Object Tracking</a:t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40626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SOT (Single-Object Tracking)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SOT datasets are mainly focused on tracking a single object in simple, constrained environments.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 (Visual Object Tracking) 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video sequences for benchmarking short-term and long-term single-object tracking.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versions (VOT2013 to VOT2022)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475" y="2145624"/>
            <a:ext cx="3826851" cy="23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Single-Object Tracking vs Multiple-Object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9450" y="2078875"/>
            <a:ext cx="4413900" cy="27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 (Multiple-Object Tracking)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 datasets are mainly focused on tracking multiple objects in crowded, real-world scenarios.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MOTChallenge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benchmark dataset focusing on pedestrian tracking in urban environments.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Versions include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MOT15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MOT16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MOT17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MOT20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150" y="2163250"/>
            <a:ext cx="3695849" cy="24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Current Datasets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Datasets lack diversity in complex environments.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for improved datasets that account for: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50" y="2829350"/>
            <a:ext cx="2495376" cy="1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016588" y="4373250"/>
            <a:ext cx="4026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Occlusions</a:t>
            </a:r>
            <a:r>
              <a:rPr lang="en" sz="1100"/>
              <a:t> (objects getting blocked from view).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526" y="2780988"/>
            <a:ext cx="2007282" cy="16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4277713" y="4373250"/>
            <a:ext cx="4026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Changing lighting conditions.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Tracking Methods 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Computer </a:t>
            </a:r>
            <a:r>
              <a:rPr lang="en"/>
              <a:t>vision</a:t>
            </a:r>
            <a:r>
              <a:rPr lang="en"/>
              <a:t> </a:t>
            </a:r>
            <a:r>
              <a:rPr lang="en"/>
              <a:t>problem</a:t>
            </a:r>
            <a:r>
              <a:rPr lang="en"/>
              <a:t> have been two main </a:t>
            </a:r>
            <a:r>
              <a:rPr lang="en"/>
              <a:t>approaches</a:t>
            </a:r>
            <a:r>
              <a:rPr lang="en"/>
              <a:t> as </a:t>
            </a:r>
            <a:r>
              <a:rPr b="1" lang="en"/>
              <a:t>classical image</a:t>
            </a:r>
            <a:r>
              <a:rPr lang="en"/>
              <a:t> </a:t>
            </a:r>
            <a:r>
              <a:rPr b="1" lang="en"/>
              <a:t>processing</a:t>
            </a:r>
            <a:r>
              <a:rPr lang="en"/>
              <a:t> or with </a:t>
            </a:r>
            <a:r>
              <a:rPr b="1" lang="en"/>
              <a:t>deep learning techniques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for the Object Tracking problem we can take </a:t>
            </a:r>
            <a:r>
              <a:rPr lang="en"/>
              <a:t>mainly two steps 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detecting the interested object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tracking over a sequence of images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tracking can be performed only when the input is a sequence where the object is within the image frame.This  partially disappear has created a class of problems called </a:t>
            </a:r>
            <a:r>
              <a:rPr b="1" lang="en"/>
              <a:t>occlusion</a:t>
            </a:r>
            <a:endParaRPr b="1"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75" y="300800"/>
            <a:ext cx="8651825" cy="4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Localization methods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</a:t>
            </a:r>
            <a:r>
              <a:rPr lang="en"/>
              <a:t>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Classical image processing uses tailored methods with empirically chosen parameters like </a:t>
            </a:r>
            <a:r>
              <a:rPr b="1" lang="en"/>
              <a:t>kernel size </a:t>
            </a:r>
            <a:r>
              <a:rPr lang="en"/>
              <a:t>and </a:t>
            </a:r>
            <a:r>
              <a:rPr b="1" lang="en"/>
              <a:t>threshold values.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Detection approaches are commonly categorized into </a:t>
            </a:r>
            <a:r>
              <a:rPr b="1" lang="en"/>
              <a:t>feature matching, morphological operations, and marker-based techniques.</a:t>
            </a:r>
            <a:endParaRPr b="1"/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</a:t>
            </a:r>
            <a:r>
              <a:rPr lang="en"/>
              <a:t>Approach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Using Feature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With Kalman filter  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75" y="2716400"/>
            <a:ext cx="5262850" cy="21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000" y="2535725"/>
            <a:ext cx="4027525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729450" y="1338525"/>
            <a:ext cx="76887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template</a:t>
            </a:r>
            <a:r>
              <a:rPr lang="en"/>
              <a:t> matching 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25" y="1766425"/>
            <a:ext cx="4777551" cy="27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853850"/>
            <a:ext cx="7688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Tracking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core problem in computer vision,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tracking is vital for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such 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Enabling autonomous robots to perceive and interact with their surroundings.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Driving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Crucial for real-time tracking of vehicles, pedestrians, and obstacles.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Pedestrian Movement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Used in surveillance and smart city applications to track human movement for safety and traffic management.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that machines can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 to dynamic environments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detecting and following objects  of interest.</a:t>
            </a:r>
            <a:endParaRPr sz="15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25" y="0"/>
            <a:ext cx="2780775" cy="1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90" y="0"/>
            <a:ext cx="2197636" cy="18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729450" y="1367625"/>
            <a:ext cx="7688700" cy="29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Morphological  operations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- Common operations include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- Used to remove noise, fill gaps, or enhance object structures for accurate tracking.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Marker Based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-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detects the marker and uses it as a reference point for tracking.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- Commonly used in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 </a:t>
            </a:r>
            <a:endParaRPr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Localization methods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Approaches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(Convolutional Neural Networks) are the primary deep learning method used to extract features for object tracking.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methods can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localize and classify objects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image frames, which enhances the detection stage in object tracking.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 methods like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R-CNN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commonly used for real-time object detection and tracking.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</a:t>
            </a:r>
            <a:r>
              <a:rPr lang="en"/>
              <a:t>Approach</a:t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729450" y="2078875"/>
            <a:ext cx="7688700" cy="28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R -CNN  method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objects by region proposal, using selective search to find potential objects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https://blog.roboflow.com/what-is-r-cnn/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425" y="2940050"/>
            <a:ext cx="4735650" cy="1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729450" y="1397375"/>
            <a:ext cx="76887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Single -shot detection method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/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objects and localizes them in a single forward pass.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https://jonathan-hui.medium.com/ssd-object-detection-single-shot-multibox-detector-for-real-time-processing-9bd8deac0e06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675" y="2571750"/>
            <a:ext cx="4662250" cy="24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" y="0"/>
            <a:ext cx="8813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25" y="165425"/>
            <a:ext cx="8722876" cy="46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</a:t>
            </a:r>
            <a:r>
              <a:rPr lang="en"/>
              <a:t>Methods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by Detection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TBD methods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detect objects in each frame independently, with no prior estimation of future object states.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detection, the current object is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associated with previous detections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maintain tracking across frames.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approach is widely used in real-time tracking, especially in environments where prior knowledge of the object's movement is unavailable.</a:t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By Detection</a:t>
            </a:r>
            <a:endParaRPr/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729450" y="1933425"/>
            <a:ext cx="76887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Data association   - </a:t>
            </a:r>
            <a:r>
              <a:rPr lang="en"/>
              <a:t>Matches detected objects between consecutive frames using features like position and appearance.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Template matching  - Tracks objects by comparing a predefined template image with the current frame.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Optical flow - Tracks object movement by measuring pixel displacement between frames.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Descriptor based -  Uses object descriptors (e.g., SIFT, SURF) to match and track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Kalman filter  - Predicts the object's next position based on previous observations, useful for linear motion tracking.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200">
                <a:solidFill>
                  <a:srgbClr val="000000"/>
                </a:solidFill>
              </a:rPr>
              <a:t>KLT Tracker (Kanade-Lu</a:t>
            </a:r>
            <a:r>
              <a:rPr b="1" lang="en" sz="1200">
                <a:solidFill>
                  <a:srgbClr val="000000"/>
                </a:solidFill>
              </a:rPr>
              <a:t>cas-Tomasi)</a:t>
            </a:r>
            <a:r>
              <a:rPr lang="en" sz="1200">
                <a:solidFill>
                  <a:srgbClr val="000000"/>
                </a:solidFill>
              </a:rPr>
              <a:t>: Detects and tracks feature points across frames, often used for tracking small object features.</a:t>
            </a:r>
            <a:endParaRPr sz="1200"/>
          </a:p>
        </p:txBody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727650" y="1501400"/>
            <a:ext cx="76887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SIFT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https://www.semanticscholar.org/paper/Robust-Object-Detection-and-Tracking-Using-Sift-Yakkali-Nara/b4210c1948847</a:t>
            </a:r>
            <a:r>
              <a:rPr lang="en"/>
              <a:t>487704178a99d301560a57855b4</a:t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647" y="2571750"/>
            <a:ext cx="3758703" cy="2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729450" y="1356100"/>
            <a:ext cx="7688700" cy="29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SURF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https://medium.com/@deepanshut041/introduction-to-surf-speeded-up-robust-features-c7396d6e7c4e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700" y="2455175"/>
            <a:ext cx="6117475" cy="25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Advancements: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853850"/>
            <a:ext cx="7688700" cy="28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Hardware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Significant advancements, including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fusion of multiple sensors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(e.g., LIDAR, RGB, thermal cameras), enhance tracking accuracy across different environments and conditions.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Algorithms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Algorithms have evolved to be faster and more precise, enabling real-time tracking in diverse applications.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Progress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 the last decade, deep learning models such as convolutional neural networks (CNNs) and recurrent neural networks (RNNs) have revolutionized object tracking by learning from large datasets.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Association Methods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Techniques like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Kalman filtering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Hungarian algorithms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optical flow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increasingly used in conjunction with deep learning for tracking multiple objects in cluttered scenes.</a:t>
            </a:r>
            <a:endParaRPr sz="15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729450" y="1452975"/>
            <a:ext cx="76887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KLT Tracker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https://www.behance.net/gallery/6121361/KLT-Tracking/modules/47710091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988" y="2571750"/>
            <a:ext cx="4213625" cy="19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</a:t>
            </a:r>
            <a:r>
              <a:rPr lang="en"/>
              <a:t>Detection</a:t>
            </a:r>
            <a:r>
              <a:rPr lang="en"/>
              <a:t> and tracking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729450" y="2078875"/>
            <a:ext cx="7688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CNN based </a:t>
            </a:r>
            <a:r>
              <a:rPr lang="en"/>
              <a:t>approaches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(CNNs)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Extracts spatial hierarchies and features from images.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R-CNN based approaches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Region-based CNN (R-CNN)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Detects objects by region proposal, using selective search to find potential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YOLO and other neural network based approaches     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Only Look Once (YOLO)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Real-time object detection by predicting class probabilities and bounding boxes.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729450" y="1407425"/>
            <a:ext cx="7688700" cy="29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❏"/>
            </a:pPr>
            <a:r>
              <a:rPr lang="en">
                <a:solidFill>
                  <a:srgbClr val="000000"/>
                </a:solidFill>
              </a:rPr>
              <a:t>Deep SORT (Simple Online and Realtime Tracking) - Tracks multiple objects using a combination of Kalman filtering and deep appearance features.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❏"/>
            </a:pPr>
            <a:r>
              <a:rPr lang="en">
                <a:solidFill>
                  <a:srgbClr val="000000"/>
                </a:solidFill>
              </a:rPr>
              <a:t>Siamese Networks  - Uses twin networks to learn similarity metrics for object tracking. Popular in real-time tracking applications (e.g., SiamFC and SiamRPN)..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❏"/>
            </a:pPr>
            <a:r>
              <a:rPr lang="en">
                <a:solidFill>
                  <a:srgbClr val="000000"/>
                </a:solidFill>
              </a:rPr>
              <a:t>MDNet (Multi-Domain Network) - Uses a CNN-based approach to learn from multiple domains for accurate tracking in complex environments.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729450" y="1407425"/>
            <a:ext cx="7688700" cy="29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Deep SORT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https://www.researchgate.net/figure/Architecture-of-the-Deep-SORT-algorithm-for-tracking-detected-apples-Architecture-of_fig2_369884480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575" y="2340900"/>
            <a:ext cx="4730225" cy="25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729450" y="1478500"/>
            <a:ext cx="76887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❏"/>
            </a:pPr>
            <a:r>
              <a:rPr lang="en">
                <a:solidFill>
                  <a:srgbClr val="000000"/>
                </a:solidFill>
              </a:rPr>
              <a:t>Siamese Networks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https://link.springer.com/article/10.1007/s11042-023-14519-6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75" y="2179450"/>
            <a:ext cx="6967150" cy="26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729450" y="1450075"/>
            <a:ext cx="76887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>
                <a:solidFill>
                  <a:srgbClr val="000000"/>
                </a:solidFill>
              </a:rPr>
              <a:t>MDNet (Multi-Domain Network)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deep learning framework designed for object tracking across various domains. It leverages a multi-domain learning approach, which allows the model to generalize better to different object appearances and variations,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650" y="2387125"/>
            <a:ext cx="3821750" cy="2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729450" y="1488900"/>
            <a:ext cx="7688700" cy="28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YOLO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https://www.researchgate.net/figure/YOLO-model-detection_fig1_340541009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250" y="2162675"/>
            <a:ext cx="5218700" cy="26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729450" y="1336350"/>
            <a:ext cx="76887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</a:rPr>
              <a:t>Recent Advance methods and Hybrid Methods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b="1" lang="en" sz="1200">
                <a:solidFill>
                  <a:srgbClr val="000000"/>
                </a:solidFill>
              </a:rPr>
              <a:t>Correlation Filter Networks</a:t>
            </a:r>
            <a:r>
              <a:rPr lang="en" sz="1200">
                <a:solidFill>
                  <a:srgbClr val="000000"/>
                </a:solidFill>
              </a:rPr>
              <a:t> - Enhances traditional correlation filters using deep features for robust tracking.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b="1" lang="en" sz="1200">
                <a:solidFill>
                  <a:srgbClr val="000000"/>
                </a:solidFill>
              </a:rPr>
              <a:t>Deep Kalman Filters</a:t>
            </a:r>
            <a:r>
              <a:rPr lang="en" sz="1200">
                <a:solidFill>
                  <a:srgbClr val="000000"/>
                </a:solidFill>
              </a:rPr>
              <a:t> - Combines Kalman filters with deep neural networks for object tracking in noisy or partially visible scenarios.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b="1" lang="en" sz="1200">
                <a:solidFill>
                  <a:srgbClr val="000000"/>
                </a:solidFill>
              </a:rPr>
              <a:t>Deep Reinforcement Learning</a:t>
            </a:r>
            <a:r>
              <a:rPr lang="en" sz="1200">
                <a:solidFill>
                  <a:srgbClr val="000000"/>
                </a:solidFill>
              </a:rPr>
              <a:t> - Adapts reinforcement learning algorithms to track objects based on real-time feedback from the environment.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b="1" lang="en" sz="1200">
                <a:solidFill>
                  <a:srgbClr val="000000"/>
                </a:solidFill>
              </a:rPr>
              <a:t>Attention Mechanisms</a:t>
            </a:r>
            <a:r>
              <a:rPr lang="en" sz="1200">
                <a:solidFill>
                  <a:srgbClr val="000000"/>
                </a:solidFill>
              </a:rPr>
              <a:t> - Used to selectively focus on important regions of the image for more precise tracking</a:t>
            </a:r>
            <a:endParaRPr sz="1200"/>
          </a:p>
        </p:txBody>
      </p:sp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0"/>
            <a:ext cx="8843226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Equipments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00" y="1918350"/>
            <a:ext cx="5344474" cy="31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</a:t>
            </a:r>
            <a:endParaRPr/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   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Applications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Non-intrusive diagnoses using object tracking (e.g., breast conservation surgery, hand-pose tracking for rehabilitation)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 tools like biopsy needles and fiducial points to improve medical procedures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Enhances precision in surgeries and diagnostics.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Vehicles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cars, pedestrians, and objects for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self-driving cars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drones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sensors (radar, GPS, IMU) to predict trajectories and ensure safe navigation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Safer autonomous navigation for ground, water, and aerial vehicles.</a:t>
            </a:r>
            <a:endParaRPr/>
          </a:p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729450" y="1461975"/>
            <a:ext cx="7688700" cy="28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Applications  -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dental x -rays  with Fast RCNN and SSD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https://medium.com/@clemkoa/deep-learning-object-detection-on-dental-x-rays-8211e48e520b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378200"/>
            <a:ext cx="3796700" cy="1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729450" y="1838550"/>
            <a:ext cx="76887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Surveillance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 human movement and actions in security and sports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 estimation and multiple object tracking (MOT) with solutions for occlusion problems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 -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Enhances human activity monitoring in crowded scenes.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tracking for safe navigation in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mobile robots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in dynamic environments (e.g., forestry, industrial settings) to track moving objects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Safe and efficient operation in environments that are hazardous or difficult for humans.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 plant movement (e.g., tree branches swaying in the wind)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 fish underwater for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fishing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Improves data collection for breeding, disease monitoring, and resource effi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ciency</a:t>
            </a:r>
            <a:endParaRPr/>
          </a:p>
        </p:txBody>
      </p:sp>
      <p:sp>
        <p:nvSpPr>
          <p:cNvPr id="420" name="Google Shape;420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729450" y="1461975"/>
            <a:ext cx="7688700" cy="28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Surveillance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unattended object detection in public places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https://www.mdpi.com/1424-8220/18/12/4290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638" y="2423173"/>
            <a:ext cx="4834725" cy="21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idx="1" type="body"/>
          </p:nvPr>
        </p:nvSpPr>
        <p:spPr>
          <a:xfrm>
            <a:off x="729450" y="1384450"/>
            <a:ext cx="76887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Agriculture  - </a:t>
            </a:r>
            <a:r>
              <a:rPr lang="en" sz="1200">
                <a:solidFill>
                  <a:srgbClr val="2C3E5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generate predictions about growth rate and yield.</a:t>
            </a:r>
            <a:endParaRPr sz="1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https://avinton.com/en/ai-object-detection/</a:t>
            </a:r>
            <a:endParaRPr sz="1200">
              <a:solidFill>
                <a:srgbClr val="2C3E5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225" y="2339900"/>
            <a:ext cx="3743550" cy="22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idx="1" type="body"/>
          </p:nvPr>
        </p:nvSpPr>
        <p:spPr>
          <a:xfrm>
            <a:off x="729450" y="1417675"/>
            <a:ext cx="7688700" cy="29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 Applications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 space debris to prevent damage to satellites and space stations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unmanned missions to clean space debris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Ensures safer space travel and satellite operations.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Defence Applications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Missile tracking and interception systems using object detection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aerial refueling for aircraft using monocular camera systems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Benefit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Enhances precision in defense operations and aerial refueling.</a:t>
            </a:r>
            <a:endParaRPr sz="1700"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idx="1" type="body"/>
          </p:nvPr>
        </p:nvSpPr>
        <p:spPr>
          <a:xfrm>
            <a:off x="729450" y="1340150"/>
            <a:ext cx="7688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Defence Applications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https://acrome.net/post/ai-robotics-case-open-source-ai-object-tracking-with-smd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863" y="2221800"/>
            <a:ext cx="4053876" cy="2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63325"/>
            <a:ext cx="7688699" cy="37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460" name="Google Shape;460;p61"/>
          <p:cNvSpPr txBox="1"/>
          <p:nvPr>
            <p:ph idx="1" type="body"/>
          </p:nvPr>
        </p:nvSpPr>
        <p:spPr>
          <a:xfrm>
            <a:off x="727650" y="1991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Real-Time Tracking - Many methods rely on post-processing of entire video sequences, limiting their application in real-time systems.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Eg.  In autonomous driving, tracking pedestrians and vehicles in real time remains challenging, especially in busy cityscapes where environmental factors like lighting and occlusion affect detection accuracy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/>
              <a:t>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00"/>
          </a:p>
        </p:txBody>
      </p:sp>
      <p:sp>
        <p:nvSpPr>
          <p:cNvPr id="461" name="Google Shape;461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en"/>
              <a:t>Challenges </a:t>
            </a:r>
            <a:r>
              <a:rPr lang="en" sz="1688"/>
              <a:t>ctd..</a:t>
            </a:r>
            <a:endParaRPr sz="1688"/>
          </a:p>
        </p:txBody>
      </p:sp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Long-Range 3D Tracking - Current systems have limitations in tracking distant objects (e.g., aerial vehicles), with depth estimation becoming challenging at long distances.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Eg. Drones used in wildlife conservation struggle with tracking 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animals from long distances. Current tracking systems 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max out at around 80 meters, limiting their ability to 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monitor species effectively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075" y="2709225"/>
            <a:ext cx="2412500" cy="2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Equipment Ctd.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• Sensor equipment plays a crucial role in object tracking.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• Vision sensors, such as monocular, depth-based, and hybrid sensors, are used based on application needs.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• Choice of sensors depends on requirements for depth estimation, tracking, or intercepting moving objects.</a:t>
            </a:r>
            <a:endParaRPr sz="1700"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en"/>
              <a:t>Challenges </a:t>
            </a:r>
            <a:r>
              <a:rPr lang="en" sz="1688"/>
              <a:t>ctd..</a:t>
            </a:r>
            <a:endParaRPr sz="1688"/>
          </a:p>
        </p:txBody>
      </p:sp>
      <p:sp>
        <p:nvSpPr>
          <p:cNvPr id="475" name="Google Shape;475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/>
              <a:t>Handling Dynamic Environments - Object tracking in adaptive systems, such as robotics, struggles with predicting the movement of objects in dynamic environments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Industrial robots working alongside human workers must predict and avoid collisions in real time, a challenge when the robots are exposed to unexpected movements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6" name="Google Shape;476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en"/>
              <a:t>Challenges </a:t>
            </a:r>
            <a:r>
              <a:rPr lang="en" sz="1688"/>
              <a:t>ctd..</a:t>
            </a:r>
            <a:endParaRPr sz="1688"/>
          </a:p>
        </p:txBody>
      </p:sp>
      <p:sp>
        <p:nvSpPr>
          <p:cNvPr id="482" name="Google Shape;482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Dataset Limitations - Most existing datasets are tailored to specific applications, lacking generalization for diverse use cases.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600"/>
              <a:t>Eg. </a:t>
            </a:r>
            <a:r>
              <a:rPr lang="en" sz="1600"/>
              <a:t>The MOT (Multiple Object Tracking) dataset, which focuses on pedestrian tracking in urban environments, struggles to be applied to warehouse robots that need to track inventory and moving machinery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83" name="Google Shape;483;p64"/>
          <p:cNvPicPr preferRelativeResize="0"/>
          <p:nvPr/>
        </p:nvPicPr>
        <p:blipFill rotWithShape="1">
          <a:blip r:embed="rId3">
            <a:alphaModFix/>
          </a:blip>
          <a:srcRect b="32088" l="0" r="0" t="0"/>
          <a:stretch/>
        </p:blipFill>
        <p:spPr>
          <a:xfrm>
            <a:off x="6089525" y="3690700"/>
            <a:ext cx="2573826" cy="13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en"/>
              <a:t>Challenges </a:t>
            </a:r>
            <a:r>
              <a:rPr lang="en" sz="1688"/>
              <a:t>ctd..</a:t>
            </a:r>
            <a:endParaRPr sz="1688"/>
          </a:p>
        </p:txBody>
      </p:sp>
      <p:sp>
        <p:nvSpPr>
          <p:cNvPr id="490" name="Google Shape;490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Occlusion and Disappearance - Object tracking methods struggle when objects are temporarily out of view or occluded by other objects.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Eg. In football broadcasts, tracking a player becomes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challenging when they are blocked by other players or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the camera angle changes. The system may lose track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of the player, requiring sophisticated algorithms to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re-identify them once they reappear.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91" name="Google Shape;4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00" y="2514700"/>
            <a:ext cx="2628800" cy="2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98" name="Google Shape;498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End-to-End Deep Learning: Develop integrated systems for object detection, classification, pose estimation, and tracking in 3D space using a sequence of video frames.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Eg. Surveillance drones could track intruders in real time, detecting their position and estimating future movements using a unified system, improving response time and accuracy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9" name="Google Shape;499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r>
              <a:rPr lang="en" sz="1688"/>
              <a:t>ctd..</a:t>
            </a:r>
            <a:endParaRPr/>
          </a:p>
        </p:txBody>
      </p:sp>
      <p:sp>
        <p:nvSpPr>
          <p:cNvPr id="505" name="Google Shape;505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Extended Range for 3D Tracking: Investigate improvements in camera systems or methods for tracking distant objects.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Eg. Long-range drones used for disaster relief could use advanced panoramic tracking to monitor people from over 100 meters away, aiding rescue efforts.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6" name="Google Shape;506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r>
              <a:rPr lang="en" sz="1688"/>
              <a:t>ctd..</a:t>
            </a:r>
            <a:endParaRPr/>
          </a:p>
        </p:txBody>
      </p:sp>
      <p:sp>
        <p:nvSpPr>
          <p:cNvPr id="512" name="Google Shape;512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Predictive Tracking: Incorporate predictive algorithms for real-time object tracking, particularly in dynamic environments, to improve applications like robotics and autonomous vehicles.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Eg. Self-driving cars could predict the movement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of other vehicles or pedestrians, reducing the risk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 accidents by anticipating traffic flow changes.</a:t>
            </a:r>
            <a:endParaRPr sz="1600"/>
          </a:p>
        </p:txBody>
      </p:sp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99" y="2896875"/>
            <a:ext cx="3425951" cy="21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r>
              <a:rPr lang="en" sz="1688"/>
              <a:t>ctd..</a:t>
            </a:r>
            <a:endParaRPr/>
          </a:p>
        </p:txBody>
      </p:sp>
      <p:sp>
        <p:nvSpPr>
          <p:cNvPr id="520" name="Google Shape;520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Generalized Datasets: Develop broader datasets with stereo camera data, ground truth 3D positions, and object classes for benchmarking across various applications.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Eg. A universal 3D object-tracking dataset could be used to train robots across multiple industries—factories, autonomous vehicles, and aerial surveillance—leading to more versatile solutions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1" name="Google Shape;521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r>
              <a:rPr lang="en" sz="1688"/>
              <a:t>ctd..</a:t>
            </a:r>
            <a:endParaRPr/>
          </a:p>
        </p:txBody>
      </p:sp>
      <p:sp>
        <p:nvSpPr>
          <p:cNvPr id="527" name="Google Shape;527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Optimized Sensor Usage: Investigate the balance between hybrid sensor systems and pure vision-based systems for lightweight applications like drones and robots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Eg. Lightweight delivery drones could use advanced computer vision techniques to track objects and avoid obstacles, reducing the need for heavier, power-consuming sensors like LiDAR, allowing for longer flight times and increased efficiency</a:t>
            </a:r>
            <a:endParaRPr sz="1600"/>
          </a:p>
        </p:txBody>
      </p:sp>
      <p:sp>
        <p:nvSpPr>
          <p:cNvPr id="528" name="Google Shape;528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4" name="Google Shape;534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 Kadam, G. Fang, and J. J. Zou, "Object Tracking Using Computer Vision: A Review,"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13, no. 6, p. 136, May 2024. DOI: 10.3390/computers13060136.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 J. Burkardt, "TIFF file data," [Online]. Available: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https://people.math.sc.edu/Burkardt/data/tif/tif.html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[Accessed: Sep. 12, 2024].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Sensor Equipment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Monocular Cameras: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Single camera providing 2D information, hard to estimate depth.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Example: Missile interception by Kwon et al.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 Stereo Cameras: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or more cameras, capturing images with depth information.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Suitable for applications needing accurate depth measurements.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Example: Bumblebee2 stereo camera for marine vehicles.</a:t>
            </a:r>
            <a:endParaRPr sz="16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071" y="2944071"/>
            <a:ext cx="2146925" cy="2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100" y="569825"/>
            <a:ext cx="2040375" cy="21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Depth-based and Hybrid Sensors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84875" y="1888125"/>
            <a:ext cx="76887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Depth-based Cameras</a:t>
            </a:r>
            <a:r>
              <a:rPr lang="en" sz="1600"/>
              <a:t> </a:t>
            </a:r>
            <a:r>
              <a:rPr b="1" lang="en" sz="1600"/>
              <a:t>(RGB-D)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Combine RGB images with depth information.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 for indoor applications requiring precise depth data.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Example: Microsoft Kinect for indoor tracking.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975" y="3434825"/>
            <a:ext cx="3253300" cy="13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50" y="2474450"/>
            <a:ext cx="2605925" cy="26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94200" y="1414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Sensors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72225" y="1950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 vision sensors with LiDAR or IMU for dynamic environments.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Commonly used in autonomous vehicle tracking.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Camera with radar for vehicle tracking in urban settings.</a:t>
            </a:r>
            <a:endParaRPr sz="15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01" y="2967325"/>
            <a:ext cx="3560873" cy="21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19319" l="49801" r="4995" t="31067"/>
          <a:stretch/>
        </p:blipFill>
        <p:spPr>
          <a:xfrm>
            <a:off x="5114689" y="2967325"/>
            <a:ext cx="3346236" cy="21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Datasets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General</a:t>
            </a:r>
            <a:r>
              <a:rPr b="1" lang="en" sz="1100">
                <a:solidFill>
                  <a:srgbClr val="000000"/>
                </a:solidFill>
              </a:rPr>
              <a:t> Datasets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HumanEVA,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</a:t>
            </a:r>
            <a:r>
              <a:rPr lang="en" sz="1100">
                <a:solidFill>
                  <a:srgbClr val="000000"/>
                </a:solidFill>
              </a:rPr>
              <a:t>, MOT Datasets.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Available for benchmarking and research.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In-house Datasets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Developed by researchers for specific applications.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Useful when public datasets don’t meet specific needs.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729450" y="862150"/>
            <a:ext cx="1420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Datasets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163" y="785600"/>
            <a:ext cx="3133600" cy="9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675" y="2044188"/>
            <a:ext cx="1578176" cy="14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350" y="2044200"/>
            <a:ext cx="2347500" cy="13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988" y="3658588"/>
            <a:ext cx="39719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815213" y="1707775"/>
            <a:ext cx="1957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KITTI Dataset Sample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571988" y="3407100"/>
            <a:ext cx="1957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HumanEVA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  Dataset Sample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729338" y="3407088"/>
            <a:ext cx="1957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VOT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 Dataset Sample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227224" y="4837725"/>
            <a:ext cx="3133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/>
              <a:t>Underwater object detection dataset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 sample ( In-house dataset)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